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1" r:id="rId9"/>
    <p:sldId id="505" r:id="rId10"/>
    <p:sldId id="513" r:id="rId11"/>
    <p:sldId id="264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CF6250-1481-450F-298E-0A9DF09F0B2C}" v="459" dt="2024-04-06T03:02:01.2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5/04/2024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5/04/2024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4722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6424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135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651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5/04/2024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5/04/2024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5/04/2024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5/04/2024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oysena-my.sharepoint.com/:x:/g/personal/maryuri_leon5_soy_sena_edu_co/Ea6EfqbyavpOn64KOrqWlo0BPFS4JMxGB5WPJOUduoYRzw?e=Woi5lN" TargetMode="Externa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601333" y="2678776"/>
            <a:ext cx="6453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Sistema de gestión de citas</a:t>
            </a:r>
            <a:endParaRPr lang="es-ES" sz="4000" b="1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3C0AB0-C240-E0A9-8BD8-03BA52AF7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982" y="1494865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59E83-2DC0-A0F4-0A9C-A890DEDF4BA1}"/>
              </a:ext>
            </a:extLst>
          </p:cNvPr>
          <p:cNvSpPr txBox="1"/>
          <p:nvPr/>
        </p:nvSpPr>
        <p:spPr>
          <a:xfrm>
            <a:off x="759239" y="1972235"/>
            <a:ext cx="1068732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cs typeface="Calibri"/>
              </a:rPr>
              <a:t>Las </a:t>
            </a:r>
            <a:r>
              <a:rPr lang="en-US" dirty="0" err="1">
                <a:cs typeface="Calibri"/>
              </a:rPr>
              <a:t>actividades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impuestas</a:t>
            </a:r>
            <a:r>
              <a:rPr lang="en-US" dirty="0">
                <a:cs typeface="Calibri"/>
              </a:rPr>
              <a:t> </a:t>
            </a:r>
            <a:r>
              <a:rPr lang="es-CO" dirty="0">
                <a:cs typeface="Calibri"/>
              </a:rPr>
              <a:t>están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planeadas</a:t>
            </a:r>
            <a:r>
              <a:rPr lang="en-US" dirty="0">
                <a:cs typeface="Calibri"/>
              </a:rPr>
              <a:t> para </a:t>
            </a:r>
            <a:r>
              <a:rPr lang="en-US" dirty="0" err="1">
                <a:cs typeface="Calibri"/>
              </a:rPr>
              <a:t>desarrollarse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en</a:t>
            </a:r>
            <a:r>
              <a:rPr lang="en-US" dirty="0">
                <a:cs typeface="Calibri"/>
              </a:rPr>
              <a:t> un tiempo de 16 meses. Esta se divide </a:t>
            </a:r>
            <a:r>
              <a:rPr lang="es-CO" dirty="0">
                <a:ea typeface="+mn-lt"/>
                <a:cs typeface="+mn-lt"/>
              </a:rPr>
              <a:t>en cuatro fases: Análisis, planeación, ejecución y evaluación. En los cuales se nos permitirá evidenciar todo el proceso durante el transcurso de los trimestres y con base a ellos se presentarán las actividades propuestas.</a:t>
            </a:r>
          </a:p>
          <a:p>
            <a:pPr algn="just"/>
            <a:endParaRPr lang="es-CO" dirty="0">
              <a:ea typeface="+mn-lt"/>
              <a:cs typeface="+mn-lt"/>
            </a:endParaRPr>
          </a:p>
          <a:p>
            <a:pPr algn="just"/>
            <a:r>
              <a:rPr lang="es-CO" dirty="0">
                <a:ea typeface="+mn-lt"/>
                <a:cs typeface="+mn-lt"/>
                <a:hlinkClick r:id="rId2"/>
              </a:rPr>
              <a:t>Cronograma de actividades SGC.xlsx</a:t>
            </a:r>
            <a:endParaRPr lang="es-C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2EB98-1588-5BD7-B90D-99A9EC8E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158" y="110938"/>
            <a:ext cx="1335741" cy="13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1637894" y="675443"/>
            <a:ext cx="89162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Sistema</a:t>
            </a:r>
          </a:p>
          <a:p>
            <a:pPr algn="ctr"/>
            <a:r>
              <a:rPr lang="es-CO" sz="7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de gestión de citas 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724240"/>
            <a:ext cx="385436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José Guerra</a:t>
            </a:r>
          </a:p>
          <a:p>
            <a:pPr algn="ctr"/>
            <a:r>
              <a:rPr lang="es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Maryuri</a:t>
            </a:r>
            <a:r>
              <a:rPr lang="es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León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Técnico en Programación de Software - TPS, Quinto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Bogotá, 06 de abril</a:t>
            </a:r>
            <a:r>
              <a:rPr lang="es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 </a:t>
            </a:r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/>
              </a:rPr>
              <a:t>de 2024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4626015" y="1174302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4626015" y="945332"/>
            <a:ext cx="2939970" cy="8051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13559" y="2811617"/>
            <a:ext cx="5226620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US" sz="1600" dirty="0">
                <a:latin typeface="Work Sans Light"/>
              </a:rPr>
              <a:t>Actualmente, la tecnología es un factor muy importante en el éxito de cualquier empresa. Para las peluquerías, el manejo de citas y otras áreas importantes puede ser complicada y consumir gran cantidad de tiempo y dinero. Con el objetivo de resolver estos problemas, nos dimos a la tarea de diseñar un sistema a través de un software el cual apoye a la peluquería Espejismo y Color (Ubicada en el sector norte de la ciudad de Bogotá) en la digitalización y organización de su negocio. </a:t>
            </a:r>
            <a:endParaRPr lang="en-US" dirty="0"/>
          </a:p>
        </p:txBody>
      </p:sp>
      <p:pic>
        <p:nvPicPr>
          <p:cNvPr id="2" name="Imagen 4">
            <a:extLst>
              <a:ext uri="{FF2B5EF4-FFF2-40B4-BE49-F238E27FC236}">
                <a16:creationId xmlns:a16="http://schemas.microsoft.com/office/drawing/2014/main" id="{CF2246EA-A216-33A1-EC19-49B7A46B3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" t="185" r="2168" b="-185"/>
          <a:stretch/>
        </p:blipFill>
        <p:spPr>
          <a:xfrm>
            <a:off x="6775830" y="2497012"/>
            <a:ext cx="4243225" cy="318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684750" y="820100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>
                <a:solidFill>
                  <a:schemeClr val="bg1"/>
                </a:solidFill>
                <a:latin typeface="Work Sans Medium" pitchFamily="2" charset="77"/>
              </a:rPr>
              <a:t>Sistema de gestión de citas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595241" y="2102575"/>
            <a:ext cx="4547336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3200">
                <a:solidFill>
                  <a:schemeClr val="bg1"/>
                </a:solidFill>
                <a:latin typeface="Work Sans Light"/>
              </a:rPr>
              <a:t>Problema</a:t>
            </a:r>
          </a:p>
          <a:p>
            <a:r>
              <a:rPr lang="es-CO" sz="3200">
                <a:solidFill>
                  <a:schemeClr val="bg1"/>
                </a:solidFill>
                <a:latin typeface="Work Sans Light"/>
              </a:rPr>
              <a:t>Objetivos</a:t>
            </a:r>
          </a:p>
          <a:p>
            <a:r>
              <a:rPr lang="es-CO" sz="3200">
                <a:solidFill>
                  <a:schemeClr val="bg1"/>
                </a:solidFill>
                <a:latin typeface="Work Sans Light"/>
              </a:rPr>
              <a:t>Justificación</a:t>
            </a:r>
          </a:p>
          <a:p>
            <a:r>
              <a:rPr lang="es-CO" sz="3200">
                <a:solidFill>
                  <a:schemeClr val="bg1"/>
                </a:solidFill>
                <a:latin typeface="Work Sans Light"/>
              </a:rPr>
              <a:t>Alcance</a:t>
            </a:r>
          </a:p>
          <a:p>
            <a:r>
              <a:rPr lang="es-CO" sz="3200">
                <a:solidFill>
                  <a:schemeClr val="bg1"/>
                </a:solidFill>
                <a:latin typeface="Work Sans Light"/>
              </a:rPr>
              <a:t>Delimitación</a:t>
            </a:r>
          </a:p>
          <a:p>
            <a:r>
              <a:rPr lang="es-CO" sz="3200">
                <a:solidFill>
                  <a:schemeClr val="bg1"/>
                </a:solidFill>
                <a:latin typeface="Work Sans Light"/>
              </a:rPr>
              <a:t>Entregables Trimestre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3066A-3C61-19E3-C87D-AD62CB81FF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4" t="9519" r="6540" b="9768"/>
          <a:stretch/>
        </p:blipFill>
        <p:spPr>
          <a:xfrm>
            <a:off x="1472452" y="2105979"/>
            <a:ext cx="3599052" cy="33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444018" y="2148353"/>
            <a:ext cx="11303964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MX" sz="1600" dirty="0">
                <a:latin typeface="Work Sans Light"/>
              </a:rPr>
              <a:t>La empresa Espejismo y Color ubicada en la </a:t>
            </a:r>
            <a:r>
              <a:rPr lang="es-MX" sz="1600" dirty="0" err="1">
                <a:latin typeface="Work Sans Light"/>
              </a:rPr>
              <a:t>Cra</a:t>
            </a:r>
            <a:r>
              <a:rPr lang="es-MX" sz="1600" dirty="0">
                <a:latin typeface="Work Sans Light"/>
              </a:rPr>
              <a:t>. 11 #181A-05, Usaquén – Bogotá. Se dedica a la realización de todo tipo  de </a:t>
            </a:r>
            <a:r>
              <a:rPr lang="es-US" sz="1600" dirty="0">
                <a:latin typeface="Work Sans Light"/>
              </a:rPr>
              <a:t>procesos y tratamientos en el área de peluquería y manicura. </a:t>
            </a:r>
            <a:endParaRPr lang="es-US" sz="1600">
              <a:latin typeface="Work Sans Light" pitchFamily="2" charset="77"/>
            </a:endParaRPr>
          </a:p>
          <a:p>
            <a:pPr algn="just"/>
            <a:endParaRPr lang="es-US" sz="1600">
              <a:latin typeface="Work Sans Light" pitchFamily="2" charset="77"/>
            </a:endParaRPr>
          </a:p>
          <a:p>
            <a:pPr algn="just"/>
            <a:r>
              <a:rPr lang="es-US" sz="1600" dirty="0">
                <a:latin typeface="Work Sans Light"/>
              </a:rPr>
              <a:t>Se participará en los procesos de gestión de citas, productos, servicios y pagos del establecimiento.</a:t>
            </a:r>
          </a:p>
          <a:p>
            <a:pPr algn="just"/>
            <a:endParaRPr lang="es-US" sz="1600">
              <a:latin typeface="Work Sans Light" pitchFamily="2" charset="77"/>
            </a:endParaRPr>
          </a:p>
          <a:p>
            <a:pPr algn="just"/>
            <a:r>
              <a:rPr lang="es-US" sz="1600" dirty="0">
                <a:latin typeface="Work Sans Light"/>
              </a:rPr>
              <a:t>Por medio de una entrevista presencial al dueño de la peluquería (Sr. </a:t>
            </a:r>
            <a:r>
              <a:rPr lang="es-US" sz="1600" dirty="0" err="1">
                <a:latin typeface="Work Sans Light"/>
              </a:rPr>
              <a:t>Jose</a:t>
            </a:r>
            <a:r>
              <a:rPr lang="es-US" sz="1600" dirty="0">
                <a:latin typeface="Work Sans Light"/>
              </a:rPr>
              <a:t>), Se nos dio a conocer el funcionamiento y los requerimientos de la empresa en materia de Software. Con ayuda de un cuestionario de preguntas abiertas, nos hicimos una amplia idea clara del funcionamiento de esta.</a:t>
            </a:r>
          </a:p>
          <a:p>
            <a:pPr algn="just"/>
            <a:endParaRPr lang="es-US" sz="1600">
              <a:latin typeface="Work Sans Light" pitchFamily="2" charset="77"/>
            </a:endParaRPr>
          </a:p>
          <a:p>
            <a:pPr algn="just"/>
            <a:r>
              <a:rPr lang="en-US" sz="1600" dirty="0">
                <a:latin typeface="Work Sans Light"/>
              </a:rPr>
              <a:t>Las </a:t>
            </a:r>
            <a:r>
              <a:rPr lang="es-CO" sz="1600" dirty="0">
                <a:latin typeface="Work Sans Light"/>
              </a:rPr>
              <a:t>necesidades</a:t>
            </a:r>
            <a:r>
              <a:rPr lang="en-US" sz="1600" dirty="0">
                <a:latin typeface="Work Sans Light"/>
              </a:rPr>
              <a:t> </a:t>
            </a:r>
            <a:r>
              <a:rPr lang="en-US" sz="1600" dirty="0" err="1">
                <a:latin typeface="Work Sans Light"/>
              </a:rPr>
              <a:t>encontradas</a:t>
            </a:r>
            <a:r>
              <a:rPr lang="es-US" sz="1600" dirty="0">
                <a:latin typeface="Work Sans Light"/>
              </a:rPr>
              <a:t>: Pagos, servicios, citas y Productos (Se lleva registro de estas en físico, lo que equivale a tiempo, mayor probabilidad de errores y menos accesibilidad). 	  </a:t>
            </a:r>
            <a:endParaRPr lang="es-US" sz="1600" dirty="0">
              <a:latin typeface="Work Sans Ligh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F165B-F226-66FA-F59A-2437DCAA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158" y="110938"/>
            <a:ext cx="1335741" cy="13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4332366" y="824599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4057507" y="541620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772960" y="2613568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862069" y="235564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72191" y="3127924"/>
            <a:ext cx="4597489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/>
              </a:rPr>
              <a:t>Gestionar los Usuarios de la Empresa Espejismo y Color.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/>
              </a:rPr>
              <a:t>Gestionar citas en la Empresa Espejismo y Color.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/>
              </a:rPr>
              <a:t>Gestionar productos de la Empresa Espejismo y Color.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/>
              </a:rPr>
              <a:t>Gestionar y administrar los pagos por medio de comisiones de la Empresa Espejismo y Color.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/>
              </a:rPr>
              <a:t>Gestionar los reportes gráficos e impresos de la Empresa Espejismo y Color.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ADCF685-3F11-A8A3-7BB6-310EF08FA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1670"/>
            <a:ext cx="5362575" cy="357187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768CC9E-BAF4-11EB-FAC0-CE2020BEAF68}"/>
              </a:ext>
            </a:extLst>
          </p:cNvPr>
          <p:cNvSpPr txBox="1"/>
          <p:nvPr/>
        </p:nvSpPr>
        <p:spPr>
          <a:xfrm>
            <a:off x="639915" y="1335015"/>
            <a:ext cx="1107956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1600" dirty="0">
                <a:latin typeface="Work Sans Light"/>
              </a:rPr>
              <a:t>Desarrollar un Sistema de Información Web (</a:t>
            </a:r>
            <a:r>
              <a:rPr lang="es-MX" sz="1600" dirty="0" err="1">
                <a:latin typeface="Work Sans Light"/>
              </a:rPr>
              <a:t>SGCitas</a:t>
            </a:r>
            <a:r>
              <a:rPr lang="es-MX" sz="1600" dirty="0">
                <a:latin typeface="Work Sans Light"/>
              </a:rPr>
              <a:t>) dedicado al soporte, apoyo y acompañamiento a los procesos de gestión de citas, productos y pagos de la Empresa Espejismo y Color.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2046484"/>
            <a:ext cx="11447293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MX" sz="1600" dirty="0">
                <a:latin typeface="Work Sans Light"/>
              </a:rPr>
              <a:t>La solución: Se propone el desarrollo de un Sistema de Información Web denominado </a:t>
            </a:r>
            <a:r>
              <a:rPr lang="es-MX" sz="1600" dirty="0" err="1">
                <a:latin typeface="Work Sans Light"/>
              </a:rPr>
              <a:t>SGCitas</a:t>
            </a:r>
            <a:r>
              <a:rPr lang="es-MX" sz="1600" dirty="0">
                <a:latin typeface="Work Sans Light"/>
              </a:rPr>
              <a:t>, que sirva como herramienta software de apoyo al seguimiento de gestión de citas, manejo de productos y servicios, así como pagos de la Empresa Espejismo y Color.</a:t>
            </a:r>
          </a:p>
          <a:p>
            <a:pPr algn="just"/>
            <a:endParaRPr lang="es-MX" sz="160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/>
              </a:rPr>
              <a:t>La importancia del Sistema: Permitirá la gestión de los clientes y colaboradores como usuarios de la empresa Espejismo y Color. En la gestión de citas, los clientes y colaboradores podrán permitirse realizar el control de citas desde computador de manera ágil y beneficiando su tiempo y economía. En la gestión de los productos l</a:t>
            </a:r>
            <a:r>
              <a:rPr lang="es-US" sz="1600" dirty="0">
                <a:latin typeface="Work Sans Light"/>
              </a:rPr>
              <a:t>o</a:t>
            </a:r>
            <a:r>
              <a:rPr lang="es-MX" sz="1600" dirty="0">
                <a:latin typeface="Work Sans Light"/>
              </a:rPr>
              <a:t>s colaboradores</a:t>
            </a:r>
            <a:r>
              <a:rPr lang="es-US" sz="1600" dirty="0">
                <a:latin typeface="Work Sans Light"/>
              </a:rPr>
              <a:t> y el área administrativa</a:t>
            </a:r>
            <a:r>
              <a:rPr lang="es-MX" sz="1600" dirty="0">
                <a:latin typeface="Work Sans Light"/>
              </a:rPr>
              <a:t> podrán llevar un orden y una mejor gestión de los productos y servicios que poseen. </a:t>
            </a:r>
            <a:r>
              <a:rPr lang="es-US" sz="1600" dirty="0">
                <a:latin typeface="Work Sans Light"/>
              </a:rPr>
              <a:t>En la gestión de pagos el área administrativa podrá controlar de manera digital los porcentajes</a:t>
            </a:r>
            <a:r>
              <a:rPr lang="es-MX" sz="1600" dirty="0">
                <a:latin typeface="Work Sans Light"/>
              </a:rPr>
              <a:t>, facilitará la gestión de reportes gráficos e impresos, necesarios para la toma de decisiones del personal administrativo de </a:t>
            </a:r>
            <a:r>
              <a:rPr lang="es-US" sz="1600" dirty="0">
                <a:latin typeface="Work Sans Light"/>
              </a:rPr>
              <a:t>la peluquería Espejismo y Color</a:t>
            </a:r>
            <a:r>
              <a:rPr lang="es-MX" sz="1600" dirty="0">
                <a:latin typeface="Work Sans Light"/>
              </a:rPr>
              <a:t>. </a:t>
            </a:r>
            <a:endParaRPr lang="es-MX" sz="1600" dirty="0">
              <a:latin typeface="Work Sans Light" pitchFamily="2" charset="77"/>
            </a:endParaRPr>
          </a:p>
          <a:p>
            <a:pPr algn="just"/>
            <a:endParaRPr lang="es-MX" sz="160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/>
              </a:rPr>
              <a:t>El aporte al Sector: El Sistema </a:t>
            </a:r>
            <a:r>
              <a:rPr lang="es-MX" sz="1600" dirty="0" err="1">
                <a:latin typeface="Work Sans Light"/>
              </a:rPr>
              <a:t>SGCitas</a:t>
            </a:r>
            <a:r>
              <a:rPr lang="es-MX" sz="1600" dirty="0">
                <a:latin typeface="Work Sans Light"/>
              </a:rPr>
              <a:t> servirá como aporte al sector tecnológico y de emprendimiento, como apoyo y facilitador de procesos empresariales, dará un impacto en la eficacia y la rentabilidad de nuevos negocios y será un soplo de aire fresco para los emprendedores quienes llevan toda esta gestión de manera manual.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>
              <a:latin typeface="Work Sans Light" pitchFamily="2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 b="1">
              <a:latin typeface="Work Sans Light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0CDA8-45C5-D72A-2B43-50FF7B8F3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158" y="110938"/>
            <a:ext cx="1335741" cy="13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2107607"/>
            <a:ext cx="11447293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MX" sz="1600" dirty="0">
                <a:latin typeface="Work Sans Light"/>
              </a:rPr>
              <a:t>Operaciones que puede realizar el sistema: </a:t>
            </a:r>
            <a:endParaRPr lang="en-US"/>
          </a:p>
          <a:p>
            <a:pPr algn="just"/>
            <a:endParaRPr lang="es-MX" sz="1600" dirty="0">
              <a:latin typeface="Work Sans Light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 dirty="0">
                <a:latin typeface="Work Sans Light"/>
              </a:rPr>
              <a:t>Crea, consulta, actualiza y cancela citas. </a:t>
            </a:r>
            <a:endParaRPr lang="es-MX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 dirty="0">
                <a:latin typeface="Work Sans Light"/>
              </a:rPr>
              <a:t>Realiza seguimiento a los clientes y genera gráficas. </a:t>
            </a:r>
            <a:endParaRPr lang="es-MX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 dirty="0">
                <a:latin typeface="Work Sans Light"/>
              </a:rPr>
              <a:t>Da seguimiento a los pagos de los colaboradores y al porcentaje correspondiente a las horas de labor. </a:t>
            </a:r>
            <a:endParaRPr lang="es-MX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 dirty="0">
                <a:latin typeface="Work Sans Light"/>
              </a:rPr>
              <a:t>Controla y supervisa la existencia de los productos.</a:t>
            </a:r>
            <a:endParaRPr lang="es-MX"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1600" dirty="0">
                <a:latin typeface="Work Sans Light"/>
              </a:rPr>
              <a:t>Gestiona </a:t>
            </a:r>
            <a:r>
              <a:rPr lang="es-MX" sz="1600" dirty="0">
                <a:latin typeface="Work Sans Light"/>
                <a:ea typeface="+mn-lt"/>
                <a:cs typeface="+mn-lt"/>
              </a:rPr>
              <a:t>y supervisa</a:t>
            </a:r>
            <a:r>
              <a:rPr lang="es-MX" sz="1600" dirty="0">
                <a:latin typeface="Work Sans Light"/>
              </a:rPr>
              <a:t> los servicios.</a:t>
            </a:r>
            <a:endParaRPr lang="es-MX" sz="1600" dirty="0">
              <a:latin typeface="Work Sans Light" pitchFamily="2" charset="77"/>
            </a:endParaRPr>
          </a:p>
          <a:p>
            <a:pPr algn="just"/>
            <a:endParaRPr lang="es-MX" sz="160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/>
              </a:rPr>
              <a:t>Operaciones que NO va a realizar el Sistema: No calcula descuento por cupones, no realiza pagos a colaboradores, no realiza ventas o mercadeo, no realiza la contabilidad general ni planificación estratégica de la empresa.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600">
              <a:latin typeface="Work Sans Light" pitchFamily="2" charset="77"/>
            </a:endParaRPr>
          </a:p>
          <a:p>
            <a:pPr algn="just"/>
            <a:r>
              <a:rPr lang="es-MX" sz="1600" dirty="0">
                <a:latin typeface="Work Sans Light"/>
              </a:rPr>
              <a:t>Tecnologías del proyecto: </a:t>
            </a:r>
            <a:r>
              <a:rPr lang="es-US" sz="1600" dirty="0">
                <a:latin typeface="Work Sans Light"/>
              </a:rPr>
              <a:t>CSS, JavaScript, HTML, PHP, Bootstrap, MySQL, </a:t>
            </a:r>
            <a:r>
              <a:rPr lang="es-US" sz="1600" dirty="0" err="1">
                <a:latin typeface="Work Sans Light"/>
              </a:rPr>
              <a:t>fpdf</a:t>
            </a:r>
            <a:r>
              <a:rPr lang="es-US" sz="1600" dirty="0">
                <a:latin typeface="Work Sans Light"/>
              </a:rPr>
              <a:t>.</a:t>
            </a:r>
            <a:endParaRPr lang="es-MX" sz="1600" dirty="0">
              <a:latin typeface="Work Sans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75586-1167-4E87-963F-703A9B535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158" y="110938"/>
            <a:ext cx="1335741" cy="13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u="sng" dirty="0">
                <a:latin typeface="Work Sans Light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/>
              </a:rPr>
              <a:t>Diagrama Casos de </a:t>
            </a:r>
            <a:r>
              <a:rPr lang="es-ES" sz="1400" dirty="0">
                <a:latin typeface="Work Sans Light"/>
                <a:ea typeface="+mn-lt"/>
                <a:cs typeface="+mn-lt"/>
              </a:rPr>
              <a:t>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/>
              </a:rPr>
              <a:t>Patrón de Diseño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/>
              </a:rPr>
              <a:t>Entregables</a:t>
            </a:r>
            <a:endParaRPr lang="es-CO" sz="1400" dirty="0">
              <a:latin typeface="Work Sans Light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Sistema de Información Web -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Entregables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2876541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Ejecución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Entregables</a:t>
            </a:r>
            <a:endParaRPr lang="es-CO" sz="1400">
              <a:latin typeface="Work Sans Light" pitchFamily="2" charset="77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4440259"/>
            <a:ext cx="3854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Configuración del Servidor de BBDD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Entregables</a:t>
            </a:r>
            <a:endParaRPr lang="es-CO" sz="1400">
              <a:latin typeface="Work Sans Light" pitchFamily="2" charset="77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/>
                </a:rPr>
                <a:t>Quinto Trimestre</a:t>
              </a:r>
              <a:endParaRPr lang="es-CO" sz="1800" b="1" dirty="0">
                <a:solidFill>
                  <a:srgbClr val="38AA00"/>
                </a:solidFill>
                <a:latin typeface="Work Sans Light" pitchFamily="2" charset="77"/>
              </a:endParaRP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3660999"/>
            <a:ext cx="2750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Sistema de Información Web – Remoto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>
                <a:latin typeface="Work Sans Light" pitchFamily="2" charset="77"/>
              </a:rPr>
              <a:t>Entregables</a:t>
            </a:r>
            <a:endParaRPr lang="es-CO" sz="1400">
              <a:latin typeface="Work Sans Ligh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49A6D6-F5A0-FF5A-427F-D49D744B7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158" y="110938"/>
            <a:ext cx="1335741" cy="13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Problema</vt:lpstr>
      <vt:lpstr>PowerPoint Presentation</vt:lpstr>
      <vt:lpstr>Justificación</vt:lpstr>
      <vt:lpstr>Alcance</vt:lpstr>
      <vt:lpstr>Entregables Proyecto Formativo por Trimestre</vt:lpstr>
      <vt:lpstr>Delimitación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revision>322</cp:revision>
  <dcterms:created xsi:type="dcterms:W3CDTF">2020-10-01T23:51:28Z</dcterms:created>
  <dcterms:modified xsi:type="dcterms:W3CDTF">2024-04-06T03:03:22Z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